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78" r:id="rId5"/>
    <p:sldId id="273" r:id="rId6"/>
    <p:sldId id="274" r:id="rId7"/>
    <p:sldId id="275" r:id="rId8"/>
    <p:sldId id="277" r:id="rId9"/>
    <p:sldId id="276" r:id="rId10"/>
    <p:sldId id="280" r:id="rId11"/>
    <p:sldId id="258" r:id="rId12"/>
    <p:sldId id="259" r:id="rId13"/>
    <p:sldId id="281" r:id="rId14"/>
    <p:sldId id="260" r:id="rId15"/>
    <p:sldId id="261" r:id="rId16"/>
    <p:sldId id="262" r:id="rId17"/>
    <p:sldId id="263" r:id="rId18"/>
    <p:sldId id="266" r:id="rId19"/>
    <p:sldId id="267" r:id="rId20"/>
    <p:sldId id="268" r:id="rId21"/>
    <p:sldId id="269" r:id="rId22"/>
    <p:sldId id="270" r:id="rId23"/>
    <p:sldId id="282" r:id="rId24"/>
    <p:sldId id="272" r:id="rId25"/>
    <p:sldId id="283" r:id="rId26"/>
    <p:sldId id="285" r:id="rId27"/>
    <p:sldId id="284" r:id="rId28"/>
    <p:sldId id="286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1" autoAdjust="0"/>
    <p:restoredTop sz="94660"/>
  </p:normalViewPr>
  <p:slideViewPr>
    <p:cSldViewPr snapToGrid="0">
      <p:cViewPr varScale="1">
        <p:scale>
          <a:sx n="81" d="100"/>
          <a:sy n="81" d="100"/>
        </p:scale>
        <p:origin x="10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국내 콘솔게임 시장 규모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Sheet1!$A$2:$A$3</c:f>
              <c:numCache>
                <c:formatCode>General</c:formatCode>
                <c:ptCount val="2"/>
                <c:pt idx="0">
                  <c:v>2017</c:v>
                </c:pt>
                <c:pt idx="1">
                  <c:v>2021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0.37</c:v>
                </c:pt>
                <c:pt idx="1">
                  <c:v>1.52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C4-44FE-873D-53A1B7728F6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590287936"/>
        <c:axId val="1819299600"/>
      </c:barChart>
      <c:catAx>
        <c:axId val="590287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19299600"/>
        <c:crosses val="autoZero"/>
        <c:auto val="1"/>
        <c:lblAlgn val="ctr"/>
        <c:lblOffset val="100"/>
        <c:noMultiLvlLbl val="0"/>
      </c:catAx>
      <c:valAx>
        <c:axId val="1819299600"/>
        <c:scaling>
          <c:orientation val="minMax"/>
        </c:scaling>
        <c:delete val="1"/>
        <c:axPos val="l"/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dirty="0"/>
                  <a:t>단위 </a:t>
                </a:r>
                <a:r>
                  <a:rPr lang="en-US" altLang="ko-KR" dirty="0"/>
                  <a:t>(</a:t>
                </a:r>
                <a:r>
                  <a:rPr lang="ko-KR" altLang="en-US" dirty="0"/>
                  <a:t>조</a:t>
                </a:r>
                <a:r>
                  <a:rPr lang="en-US" altLang="ko-KR" dirty="0"/>
                  <a:t>)</a:t>
                </a:r>
                <a:endParaRPr lang="ko-KR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crossAx val="590287936"/>
        <c:crosses val="autoZero"/>
        <c:crossBetween val="between"/>
        <c:majorUnit val="0.4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522F63-7E35-4928-938A-B45C4B99152E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B79946F0-2829-49AB-8B9F-8ACDF8C4C7A8}">
      <dgm:prSet phldrT="[텍스트]"/>
      <dgm:spPr/>
      <dgm:t>
        <a:bodyPr/>
        <a:lstStyle/>
        <a:p>
          <a:pPr latinLnBrk="1"/>
          <a:r>
            <a:rPr lang="en-US" altLang="ko-KR" dirty="0">
              <a:noFill/>
            </a:rPr>
            <a:t>81%</a:t>
          </a:r>
          <a:endParaRPr lang="ko-KR" altLang="en-US" dirty="0">
            <a:noFill/>
          </a:endParaRPr>
        </a:p>
      </dgm:t>
    </dgm:pt>
    <dgm:pt modelId="{5A7DA807-617C-462E-99F8-D96AF5B91ADD}" type="sibTrans" cxnId="{A7FB8F73-CDAC-4D86-A340-CDA445A44268}">
      <dgm:prSet/>
      <dgm:spPr/>
      <dgm:t>
        <a:bodyPr/>
        <a:lstStyle/>
        <a:p>
          <a:pPr latinLnBrk="1"/>
          <a:endParaRPr lang="ko-KR" altLang="en-US"/>
        </a:p>
      </dgm:t>
    </dgm:pt>
    <dgm:pt modelId="{5533CB1C-63F5-496C-8AC5-91BC2A75E57C}" type="parTrans" cxnId="{A7FB8F73-CDAC-4D86-A340-CDA445A44268}">
      <dgm:prSet/>
      <dgm:spPr/>
      <dgm:t>
        <a:bodyPr/>
        <a:lstStyle/>
        <a:p>
          <a:pPr latinLnBrk="1"/>
          <a:endParaRPr lang="ko-KR" altLang="en-US"/>
        </a:p>
      </dgm:t>
    </dgm:pt>
    <dgm:pt modelId="{435BA09F-A083-43F3-A405-897E7069BB6B}" type="pres">
      <dgm:prSet presAssocID="{F5522F63-7E35-4928-938A-B45C4B99152E}" presName="arrowDiagram" presStyleCnt="0">
        <dgm:presLayoutVars>
          <dgm:chMax val="5"/>
          <dgm:dir/>
          <dgm:resizeHandles val="exact"/>
        </dgm:presLayoutVars>
      </dgm:prSet>
      <dgm:spPr/>
    </dgm:pt>
    <dgm:pt modelId="{4CB26054-6826-476B-A7A5-351508540A8E}" type="pres">
      <dgm:prSet presAssocID="{F5522F63-7E35-4928-938A-B45C4B99152E}" presName="arrow" presStyleLbl="bgShp" presStyleIdx="0" presStyleCnt="1" custScaleY="138930" custLinFactNeighborX="-1272" custLinFactNeighborY="30861"/>
      <dgm:spPr>
        <a:solidFill>
          <a:srgbClr val="002060"/>
        </a:solidFill>
      </dgm:spPr>
    </dgm:pt>
    <dgm:pt modelId="{E3F72696-F1F3-4D4D-AEDF-2DD20073C483}" type="pres">
      <dgm:prSet presAssocID="{F5522F63-7E35-4928-938A-B45C4B99152E}" presName="arrowDiagram1" presStyleCnt="0">
        <dgm:presLayoutVars>
          <dgm:bulletEnabled val="1"/>
        </dgm:presLayoutVars>
      </dgm:prSet>
      <dgm:spPr/>
    </dgm:pt>
    <dgm:pt modelId="{0B149C77-F260-417A-9CFC-67BFFC6F2E5D}" type="pres">
      <dgm:prSet presAssocID="{B79946F0-2829-49AB-8B9F-8ACDF8C4C7A8}" presName="bullet1" presStyleLbl="node1" presStyleIdx="0" presStyleCnt="1"/>
      <dgm:spPr>
        <a:noFill/>
        <a:ln>
          <a:noFill/>
        </a:ln>
      </dgm:spPr>
    </dgm:pt>
    <dgm:pt modelId="{9F09884D-A175-439F-BA93-5DF901498A88}" type="pres">
      <dgm:prSet presAssocID="{B79946F0-2829-49AB-8B9F-8ACDF8C4C7A8}" presName="textBox1" presStyleLbl="revTx" presStyleIdx="0" presStyleCnt="1" custLinFactNeighborX="-25000" custLinFactNeighborY="48347">
        <dgm:presLayoutVars>
          <dgm:bulletEnabled val="1"/>
        </dgm:presLayoutVars>
      </dgm:prSet>
      <dgm:spPr/>
    </dgm:pt>
  </dgm:ptLst>
  <dgm:cxnLst>
    <dgm:cxn modelId="{EC679B21-45A1-4A7C-A562-B4FC51548DF1}" type="presOf" srcId="{B79946F0-2829-49AB-8B9F-8ACDF8C4C7A8}" destId="{9F09884D-A175-439F-BA93-5DF901498A88}" srcOrd="0" destOrd="0" presId="urn:microsoft.com/office/officeart/2005/8/layout/arrow2"/>
    <dgm:cxn modelId="{A7FB8F73-CDAC-4D86-A340-CDA445A44268}" srcId="{F5522F63-7E35-4928-938A-B45C4B99152E}" destId="{B79946F0-2829-49AB-8B9F-8ACDF8C4C7A8}" srcOrd="0" destOrd="0" parTransId="{5533CB1C-63F5-496C-8AC5-91BC2A75E57C}" sibTransId="{5A7DA807-617C-462E-99F8-D96AF5B91ADD}"/>
    <dgm:cxn modelId="{F5ECFECB-2CB3-4748-ACC1-211BD3374EEA}" type="presOf" srcId="{F5522F63-7E35-4928-938A-B45C4B99152E}" destId="{435BA09F-A083-43F3-A405-897E7069BB6B}" srcOrd="0" destOrd="0" presId="urn:microsoft.com/office/officeart/2005/8/layout/arrow2"/>
    <dgm:cxn modelId="{E45D5735-0417-4433-85F8-F07E04D539E1}" type="presParOf" srcId="{435BA09F-A083-43F3-A405-897E7069BB6B}" destId="{4CB26054-6826-476B-A7A5-351508540A8E}" srcOrd="0" destOrd="0" presId="urn:microsoft.com/office/officeart/2005/8/layout/arrow2"/>
    <dgm:cxn modelId="{8649F9FF-ADE3-4516-9B48-CEEEF07D0970}" type="presParOf" srcId="{435BA09F-A083-43F3-A405-897E7069BB6B}" destId="{E3F72696-F1F3-4D4D-AEDF-2DD20073C483}" srcOrd="1" destOrd="0" presId="urn:microsoft.com/office/officeart/2005/8/layout/arrow2"/>
    <dgm:cxn modelId="{E4128906-93BC-4D62-9A2B-9B8BD66EEACB}" type="presParOf" srcId="{E3F72696-F1F3-4D4D-AEDF-2DD20073C483}" destId="{0B149C77-F260-417A-9CFC-67BFFC6F2E5D}" srcOrd="0" destOrd="0" presId="urn:microsoft.com/office/officeart/2005/8/layout/arrow2"/>
    <dgm:cxn modelId="{3EB6E1DE-5682-4736-9750-CBA7D9CFD940}" type="presParOf" srcId="{E3F72696-F1F3-4D4D-AEDF-2DD20073C483}" destId="{9F09884D-A175-439F-BA93-5DF901498A88}" srcOrd="1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B26054-6826-476B-A7A5-351508540A8E}">
      <dsp:nvSpPr>
        <dsp:cNvPr id="0" name=""/>
        <dsp:cNvSpPr/>
      </dsp:nvSpPr>
      <dsp:spPr>
        <a:xfrm>
          <a:off x="0" y="679622"/>
          <a:ext cx="1951052" cy="1694122"/>
        </a:xfrm>
        <a:prstGeom prst="swooshArrow">
          <a:avLst>
            <a:gd name="adj1" fmla="val 25000"/>
            <a:gd name="adj2" fmla="val 25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149C77-F260-417A-9CFC-67BFFC6F2E5D}">
      <dsp:nvSpPr>
        <dsp:cNvPr id="0" name=""/>
        <dsp:cNvSpPr/>
      </dsp:nvSpPr>
      <dsp:spPr>
        <a:xfrm>
          <a:off x="1488652" y="824464"/>
          <a:ext cx="144377" cy="144377"/>
        </a:xfrm>
        <a:prstGeom prst="ellipse">
          <a:avLst/>
        </a:prstGeom>
        <a:noFill/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09884D-A175-439F-BA93-5DF901498A88}">
      <dsp:nvSpPr>
        <dsp:cNvPr id="0" name=""/>
        <dsp:cNvSpPr/>
      </dsp:nvSpPr>
      <dsp:spPr>
        <a:xfrm>
          <a:off x="585315" y="1331739"/>
          <a:ext cx="780420" cy="899922"/>
        </a:xfrm>
        <a:prstGeom prst="round2Diag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76503" bIns="0" numCol="1" spcCol="1270" anchor="t" anchorCtr="0">
          <a:noAutofit/>
        </a:bodyPr>
        <a:lstStyle/>
        <a:p>
          <a:pPr marL="0" lvl="0" indent="0" algn="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>
              <a:noFill/>
            </a:rPr>
            <a:t>81%</a:t>
          </a:r>
          <a:endParaRPr lang="ko-KR" altLang="en-US" sz="2400" kern="1200" dirty="0">
            <a:noFill/>
          </a:endParaRPr>
        </a:p>
      </dsp:txBody>
      <dsp:txXfrm>
        <a:off x="623412" y="1369836"/>
        <a:ext cx="704226" cy="8237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연구 목적</a:t>
              </a:r>
              <a:r>
                <a:rPr lang="en-US" altLang="ko-KR" sz="4000" dirty="0">
                  <a:latin typeface="+mn-ea"/>
                  <a:ea typeface="+mn-ea"/>
                </a:rPr>
                <a:t>,</a:t>
              </a:r>
              <a:endParaRPr lang="ko-KR" altLang="en-US" sz="4000" dirty="0">
                <a:latin typeface="+mn-ea"/>
                <a:ea typeface="+mn-ea"/>
              </a:endParaRP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&lt;2&gt;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연구 목적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DFA516C1-F576-7C8C-9306-D13A7B16F301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5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ko-KR" altLang="en-US" sz="1800" b="1" i="0" dirty="0" err="1">
                <a:effectLst/>
                <a:latin typeface="gg sans"/>
              </a:rPr>
              <a:t>소울라이크</a:t>
            </a:r>
            <a:r>
              <a:rPr lang="ko-KR" altLang="en-US" sz="1800" b="0" i="0" dirty="0">
                <a:effectLst/>
                <a:latin typeface="gg sans"/>
              </a:rPr>
              <a:t> 게임의 </a:t>
            </a:r>
            <a:r>
              <a:rPr lang="ko-KR" altLang="en-US" sz="1800" b="1" i="0" dirty="0">
                <a:effectLst/>
                <a:latin typeface="gg sans"/>
              </a:rPr>
              <a:t>전투시스템</a:t>
            </a:r>
            <a:r>
              <a:rPr lang="ko-KR" altLang="en-US" sz="1800" b="0" i="0" dirty="0">
                <a:effectLst/>
                <a:latin typeface="gg sans"/>
              </a:rPr>
              <a:t>에 대한 연구 </a:t>
            </a:r>
            <a:endParaRPr lang="en-US" altLang="ko-KR" sz="1800" dirty="0"/>
          </a:p>
          <a:p>
            <a:pPr marL="0" indent="0">
              <a:lnSpc>
                <a:spcPct val="25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en-US" altLang="ko-KR" sz="1800" b="1" dirty="0"/>
              <a:t>DirectX 12</a:t>
            </a:r>
            <a:r>
              <a:rPr lang="ko-KR" altLang="en-US" sz="1800" dirty="0"/>
              <a:t>를 사용한 </a:t>
            </a:r>
            <a:r>
              <a:rPr lang="ko-KR" altLang="en-US" sz="1800" b="1" dirty="0"/>
              <a:t>게임제작</a:t>
            </a:r>
            <a:r>
              <a:rPr lang="ko-KR" altLang="en-US" sz="1800" dirty="0"/>
              <a:t> 능력 향상</a:t>
            </a:r>
            <a:endParaRPr lang="en-US" altLang="ko-KR" sz="1800" dirty="0"/>
          </a:p>
          <a:p>
            <a:pPr marL="0" indent="0">
              <a:lnSpc>
                <a:spcPct val="25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ko-KR" altLang="en-US" sz="1800" b="1" dirty="0" err="1"/>
              <a:t>멀티스레드</a:t>
            </a:r>
            <a:r>
              <a:rPr lang="ko-KR" altLang="en-US" sz="1800" dirty="0" err="1"/>
              <a:t>를</a:t>
            </a:r>
            <a:r>
              <a:rPr lang="ko-KR" altLang="en-US" sz="1800" dirty="0"/>
              <a:t> 이용한 기본적인 </a:t>
            </a:r>
            <a:r>
              <a:rPr lang="ko-KR" altLang="en-US" sz="1800" b="1" dirty="0"/>
              <a:t>서버 및 데이터베이스 </a:t>
            </a:r>
            <a:r>
              <a:rPr lang="ko-KR" altLang="en-US" sz="1800" dirty="0"/>
              <a:t>구현</a:t>
            </a:r>
            <a:endParaRPr lang="en-US" altLang="ko-KR" sz="1800" dirty="0"/>
          </a:p>
          <a:p>
            <a:pPr marL="0" indent="0">
              <a:lnSpc>
                <a:spcPct val="25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en-US" altLang="ko-KR" sz="1800" b="1" dirty="0"/>
              <a:t>Lua </a:t>
            </a:r>
            <a:r>
              <a:rPr lang="ko-KR" altLang="en-US" sz="1800" b="1" dirty="0"/>
              <a:t>스크립트</a:t>
            </a:r>
            <a:r>
              <a:rPr lang="ko-KR" altLang="en-US" sz="1800" dirty="0"/>
              <a:t>를 이용한 </a:t>
            </a:r>
            <a:r>
              <a:rPr lang="ko-KR" altLang="en-US" sz="1800" b="1" dirty="0"/>
              <a:t>오브젝트 </a:t>
            </a:r>
            <a:r>
              <a:rPr lang="en-US" altLang="ko-KR" sz="1800" b="1" dirty="0"/>
              <a:t>AI </a:t>
            </a:r>
            <a:r>
              <a:rPr lang="ko-KR" altLang="en-US" sz="1800" dirty="0"/>
              <a:t>구현</a:t>
            </a:r>
            <a:endParaRPr lang="en-US" altLang="ko-KR" sz="1800" dirty="0"/>
          </a:p>
          <a:p>
            <a:pPr marL="0" indent="0">
              <a:lnSpc>
                <a:spcPct val="25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en-US" altLang="ko-KR" sz="1800" b="1" dirty="0"/>
              <a:t>Git</a:t>
            </a:r>
            <a:r>
              <a:rPr lang="ko-KR" altLang="en-US" sz="1800" dirty="0"/>
              <a:t>을 이용한 </a:t>
            </a:r>
            <a:r>
              <a:rPr lang="ko-KR" altLang="en-US" sz="1800" b="1" dirty="0"/>
              <a:t>프로젝트 관리 및 협업 </a:t>
            </a:r>
            <a:r>
              <a:rPr lang="ko-KR" altLang="en-US" sz="1800" dirty="0"/>
              <a:t>능력 향상</a:t>
            </a:r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EB79E138-B00C-70E0-62AF-CB510FD509D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  <a:r>
                <a:rPr lang="en-US" altLang="ko-KR" sz="4000" dirty="0">
                  <a:latin typeface="+mn-ea"/>
                  <a:ea typeface="+mn-ea"/>
                </a:rPr>
                <a:t>,</a:t>
              </a:r>
              <a:endParaRPr lang="ko-KR" altLang="en-US" sz="4000" dirty="0">
                <a:latin typeface="+mn-ea"/>
                <a:ea typeface="+mn-ea"/>
              </a:endParaRP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864681" y="5923264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싱글플레이</a:t>
            </a:r>
            <a:r>
              <a:rPr lang="ko-KR" altLang="en-US" dirty="0"/>
              <a:t> 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2" y="2202930"/>
            <a:ext cx="5528031" cy="367131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081" y="2202929"/>
            <a:ext cx="5564527" cy="367131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E661AFA-DAB7-FFB8-26F8-CAF8D3E3FE10}"/>
              </a:ext>
            </a:extLst>
          </p:cNvPr>
          <p:cNvSpPr txBox="1"/>
          <p:nvPr/>
        </p:nvSpPr>
        <p:spPr>
          <a:xfrm>
            <a:off x="6398792" y="5927137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멀티플레이 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2B03128-E752-0775-49C5-A395B2A96700}"/>
              </a:ext>
            </a:extLst>
          </p:cNvPr>
          <p:cNvSpPr txBox="1"/>
          <p:nvPr/>
        </p:nvSpPr>
        <p:spPr>
          <a:xfrm>
            <a:off x="4441648" y="3853922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패링</a:t>
            </a:r>
            <a:r>
              <a:rPr lang="ko-KR" altLang="en-US" dirty="0"/>
              <a:t> 및 회피 예시 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F02FCB9-A97B-96FA-A2F6-8D12B5552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861" y="2325615"/>
            <a:ext cx="6249517" cy="351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EA41046-040B-A639-FCF8-A465C64640C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DEAAC53-EE9B-02D9-3D19-6BAEA086054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C880130-8B2B-EA24-5BC7-0CBB1B72B891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14A74A41-914C-D587-0BD5-72052B86EA78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D16F7311-684B-4293-A7EA-7855E1BCE82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BF27614F-B9B1-4DD8-2434-95C85D7F9D1B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B94DA7D5-1B83-BA1D-B844-C3B4A8345F8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28C36A0E-9393-7450-B5EF-FD02A6D99B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5DB43830-C3B4-F549-AA78-1F3266925BA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CAE0F34-5194-9040-F5CD-B2DAE34BBDE0}"/>
              </a:ext>
            </a:extLst>
          </p:cNvPr>
          <p:cNvSpPr txBox="1"/>
          <p:nvPr/>
        </p:nvSpPr>
        <p:spPr>
          <a:xfrm>
            <a:off x="463580" y="2076776"/>
            <a:ext cx="2366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★ </a:t>
            </a:r>
            <a:r>
              <a:rPr lang="ko-KR" altLang="en-US" dirty="0" err="1"/>
              <a:t>패링이란</a:t>
            </a:r>
            <a:r>
              <a:rPr lang="en-US" altLang="ko-KR" dirty="0"/>
              <a:t>?</a:t>
            </a:r>
          </a:p>
          <a:p>
            <a:endParaRPr lang="en-US" altLang="ko-KR" dirty="0"/>
          </a:p>
        </p:txBody>
      </p:sp>
      <p:pic>
        <p:nvPicPr>
          <p:cNvPr id="7" name="그림 6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3003831D-E78F-FE23-D62C-902A6DB73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760" y="3096263"/>
            <a:ext cx="4800183" cy="2705558"/>
          </a:xfrm>
          <a:prstGeom prst="rect">
            <a:avLst/>
          </a:prstGeom>
        </p:spPr>
      </p:pic>
      <p:pic>
        <p:nvPicPr>
          <p:cNvPr id="14" name="그림 13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8C4BB57E-4ED0-B72D-5A1C-EB5B56901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058" y="3096263"/>
            <a:ext cx="4800184" cy="270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926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106" y="2049675"/>
            <a:ext cx="10515600" cy="3929303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+mn-ea"/>
              </a:rPr>
              <a:t>★ 키 </a:t>
            </a:r>
            <a:r>
              <a:rPr lang="en-US" altLang="ko-KR" sz="1800" dirty="0">
                <a:latin typeface="+mn-ea"/>
              </a:rPr>
              <a:t>: 1.8m / </a:t>
            </a:r>
            <a:r>
              <a:rPr lang="ko-KR" altLang="en-US" sz="1800" dirty="0">
                <a:latin typeface="+mn-ea"/>
              </a:rPr>
              <a:t>가로 </a:t>
            </a:r>
            <a:r>
              <a:rPr lang="en-US" altLang="ko-KR" sz="1800" dirty="0">
                <a:latin typeface="+mn-ea"/>
              </a:rPr>
              <a:t>* </a:t>
            </a:r>
            <a:r>
              <a:rPr lang="ko-KR" altLang="en-US" sz="1800" dirty="0">
                <a:latin typeface="+mn-ea"/>
              </a:rPr>
              <a:t>세로 </a:t>
            </a:r>
            <a:r>
              <a:rPr lang="en-US" altLang="ko-KR" sz="1800" dirty="0">
                <a:latin typeface="+mn-ea"/>
              </a:rPr>
              <a:t>: 0.42 * 0.20 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+mn-ea"/>
              </a:rPr>
              <a:t>★ 행동 </a:t>
            </a:r>
            <a:r>
              <a:rPr lang="en-US" altLang="ko-KR" sz="1800" dirty="0">
                <a:latin typeface="+mn-ea"/>
              </a:rPr>
              <a:t>: </a:t>
            </a:r>
            <a:r>
              <a:rPr lang="ko-KR" altLang="en-US" sz="1800" dirty="0">
                <a:latin typeface="+mn-ea"/>
              </a:rPr>
              <a:t>공격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회피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막기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 err="1">
                <a:latin typeface="+mn-ea"/>
              </a:rPr>
              <a:t>패링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점프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달리기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sz="1800" dirty="0">
                <a:latin typeface="+mn-ea"/>
              </a:rPr>
              <a:t>★ 무기</a:t>
            </a:r>
            <a:endParaRPr lang="en-US" altLang="ko-KR" sz="18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한손검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공격력 보통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기본 공격 속도 보통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방패 착용 가능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양손검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공격력 강함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기본 공격 속도 느림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방패 착용 불가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+mn-ea"/>
              </a:rPr>
              <a:t>★ 방패</a:t>
            </a:r>
            <a:endParaRPr lang="en-US" altLang="ko-KR" sz="18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소형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빠름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약함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중형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중간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중간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대형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느림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강함</a:t>
            </a:r>
            <a:endParaRPr lang="en-US" altLang="ko-KR" dirty="0">
              <a:latin typeface="+mn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>
                <a:effectLst/>
                <a:latin typeface="+mn-ea"/>
              </a:rPr>
              <a:t>플레이어 캐릭터</a:t>
            </a:r>
            <a:endParaRPr lang="en-US" altLang="ko-KR" sz="2800" b="1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1 | STEEP </a:t>
            </a:r>
            <a:r>
              <a:rPr lang="ko-KR" altLang="en-US" sz="2400" b="1" dirty="0">
                <a:effectLst/>
                <a:latin typeface="+mn-ea"/>
              </a:rPr>
              <a:t>분석</a:t>
            </a:r>
            <a:r>
              <a:rPr lang="en-US" altLang="ko-KR" sz="2400" b="1" dirty="0">
                <a:effectLst/>
                <a:latin typeface="+mn-ea"/>
              </a:rPr>
              <a:t>, </a:t>
            </a:r>
            <a:r>
              <a:rPr lang="ko-KR" altLang="en-US" sz="2400" b="1" dirty="0" err="1">
                <a:effectLst/>
                <a:latin typeface="+mn-ea"/>
              </a:rPr>
              <a:t>비고객</a:t>
            </a:r>
            <a:r>
              <a:rPr lang="ko-KR" altLang="en-US" sz="2400" b="1" dirty="0">
                <a:effectLst/>
                <a:latin typeface="+mn-ea"/>
              </a:rPr>
              <a:t> 분석 </a:t>
            </a:r>
            <a:r>
              <a:rPr lang="en-US" altLang="ko-KR" sz="2400" b="1" dirty="0">
                <a:effectLst/>
                <a:latin typeface="+mn-ea"/>
              </a:rPr>
              <a:t>| 03 ~ 09p </a:t>
            </a:r>
            <a:r>
              <a:rPr lang="en-US" altLang="ko-KR" sz="1800" b="1" dirty="0">
                <a:effectLst/>
                <a:latin typeface="+mn-ea"/>
              </a:rPr>
              <a:t>// &lt;- </a:t>
            </a:r>
            <a:r>
              <a:rPr lang="ko-KR" altLang="en-US" sz="1800" b="1" dirty="0">
                <a:effectLst/>
                <a:latin typeface="+mn-ea"/>
              </a:rPr>
              <a:t>여기가 </a:t>
            </a:r>
            <a:r>
              <a:rPr lang="en-US" altLang="ko-KR" sz="1800" b="1" dirty="0">
                <a:effectLst/>
                <a:latin typeface="+mn-ea"/>
              </a:rPr>
              <a:t>‘</a:t>
            </a:r>
            <a:r>
              <a:rPr lang="ko-KR" altLang="en-US" sz="1800" b="1" dirty="0">
                <a:effectLst/>
                <a:latin typeface="+mn-ea"/>
              </a:rPr>
              <a:t>선정 이유</a:t>
            </a:r>
            <a:r>
              <a:rPr lang="en-US" altLang="ko-KR" sz="1800" b="1" dirty="0">
                <a:effectLst/>
                <a:latin typeface="+mn-ea"/>
              </a:rPr>
              <a:t>’</a:t>
            </a:r>
            <a:r>
              <a:rPr lang="ko-KR" altLang="en-US" sz="1800" b="1" dirty="0">
                <a:effectLst/>
                <a:latin typeface="+mn-ea"/>
              </a:rPr>
              <a:t>를 포함함</a:t>
            </a:r>
            <a:endParaRPr lang="en-US" altLang="ko-KR" sz="1800" b="1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2 | </a:t>
            </a:r>
            <a:r>
              <a:rPr lang="ko-KR" altLang="en-US" sz="2400" b="1" dirty="0">
                <a:effectLst/>
                <a:latin typeface="+mn-ea"/>
              </a:rPr>
              <a:t>연구목적 및 개발환경     </a:t>
            </a:r>
            <a:r>
              <a:rPr lang="en-US" altLang="ko-KR" sz="2400" b="1" dirty="0">
                <a:effectLst/>
                <a:latin typeface="+mn-ea"/>
              </a:rPr>
              <a:t>| 10 ~ 12p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3 | </a:t>
            </a:r>
            <a:r>
              <a:rPr lang="ko-KR" altLang="en-US" sz="2400" b="1" dirty="0">
                <a:effectLst/>
                <a:latin typeface="+mn-ea"/>
              </a:rPr>
              <a:t>게임소개</a:t>
            </a:r>
            <a:r>
              <a:rPr lang="en-US" altLang="ko-KR" sz="2400" b="1" dirty="0">
                <a:effectLst/>
                <a:latin typeface="+mn-ea"/>
              </a:rPr>
              <a:t>, </a:t>
            </a:r>
            <a:r>
              <a:rPr lang="ko-KR" altLang="en-US" sz="2400" b="1" dirty="0">
                <a:effectLst/>
                <a:latin typeface="+mn-ea"/>
              </a:rPr>
              <a:t>게임 특징       </a:t>
            </a:r>
            <a:r>
              <a:rPr lang="en-US" altLang="ko-KR" sz="2400" b="1" dirty="0">
                <a:effectLst/>
                <a:latin typeface="+mn-ea"/>
              </a:rPr>
              <a:t>| 13 ~ 22p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4 | </a:t>
            </a:r>
            <a:r>
              <a:rPr lang="ko-KR" altLang="en-US" sz="2400" b="1" dirty="0">
                <a:effectLst/>
                <a:latin typeface="+mn-ea"/>
              </a:rPr>
              <a:t>기술적 요소                 </a:t>
            </a:r>
            <a:r>
              <a:rPr lang="en-US" altLang="ko-KR" sz="2400" b="1" dirty="0">
                <a:effectLst/>
                <a:latin typeface="+mn-ea"/>
              </a:rPr>
              <a:t>| 23 ~ 24p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5 | </a:t>
            </a:r>
            <a:r>
              <a:rPr lang="ko-KR" altLang="en-US" sz="2400" b="1" dirty="0">
                <a:effectLst/>
                <a:latin typeface="+mn-ea"/>
              </a:rPr>
              <a:t>개인별 준비 현황          </a:t>
            </a:r>
            <a:r>
              <a:rPr lang="en-US" altLang="ko-KR" sz="2400" b="1" dirty="0">
                <a:effectLst/>
                <a:latin typeface="+mn-ea"/>
              </a:rPr>
              <a:t>| 25 ~ 26p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b="1" dirty="0">
                <a:effectLst/>
                <a:latin typeface="+mn-ea"/>
              </a:rPr>
              <a:t>★ </a:t>
            </a:r>
            <a:r>
              <a:rPr lang="en-US" altLang="ko-KR" sz="2400" b="1" dirty="0">
                <a:effectLst/>
                <a:latin typeface="+mn-ea"/>
              </a:rPr>
              <a:t>Chapter 6 | </a:t>
            </a:r>
            <a:r>
              <a:rPr lang="ko-KR" altLang="en-US" sz="2400" b="1" dirty="0">
                <a:effectLst/>
                <a:latin typeface="+mn-ea"/>
              </a:rPr>
              <a:t>역할 분담 및 개발 일정  </a:t>
            </a:r>
            <a:r>
              <a:rPr lang="en-US" altLang="ko-KR" sz="2400" b="1" dirty="0">
                <a:effectLst/>
                <a:latin typeface="+mn-ea"/>
              </a:rPr>
              <a:t>| 27 ~ 28p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45141" y="1960507"/>
            <a:ext cx="10515600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소형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인간형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/ </a:t>
            </a:r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행동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회피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일반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빠른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찌르기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강한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돌진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확률 회피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중형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야수형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/ </a:t>
            </a:r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돌진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회전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일반 공격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sz="1800" dirty="0">
                <a:latin typeface="+mn-ea"/>
              </a:rPr>
              <a:t>대형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괴수형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 / </a:t>
            </a:r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도약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일반 공격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0EADF53C-1218-EC79-25DE-1C1A5A6E2E3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6342FC9-7A18-41EE-D8EE-C3F8A75EC354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A46F54C1-4A6B-CE88-ED0F-06129A2714DD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3" name="사다리꼴 22">
                <a:extLst>
                  <a:ext uri="{FF2B5EF4-FFF2-40B4-BE49-F238E27FC236}">
                    <a16:creationId xmlns:a16="http://schemas.microsoft.com/office/drawing/2014/main" id="{0A4A1C7E-BD3A-D7FC-AF51-AF39A2C28D7C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EF2F43C1-5306-B333-90A9-AFDDC0C29B7A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4A067EB0-895E-A6FB-6531-0E250AEBF5B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6" name="사다리꼴 25">
                <a:extLst>
                  <a:ext uri="{FF2B5EF4-FFF2-40B4-BE49-F238E27FC236}">
                    <a16:creationId xmlns:a16="http://schemas.microsoft.com/office/drawing/2014/main" id="{A7443571-C3D8-69A6-8CA9-10C789BC493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이등변 삼각형 26">
                <a:extLst>
                  <a:ext uri="{FF2B5EF4-FFF2-40B4-BE49-F238E27FC236}">
                    <a16:creationId xmlns:a16="http://schemas.microsoft.com/office/drawing/2014/main" id="{C6B6BA6C-983B-FA02-95E9-14282A08007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2" name="제목 1">
              <a:extLst>
                <a:ext uri="{FF2B5EF4-FFF2-40B4-BE49-F238E27FC236}">
                  <a16:creationId xmlns:a16="http://schemas.microsoft.com/office/drawing/2014/main" id="{E93E5A70-E662-F4DE-AD95-C819B5BF3857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9D201F37-7F11-3C15-8210-CF520E2E7145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구조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0387BD-8A3A-4830-695F-815759E1D4E0}"/>
              </a:ext>
            </a:extLst>
          </p:cNvPr>
          <p:cNvSpPr txBox="1"/>
          <p:nvPr/>
        </p:nvSpPr>
        <p:spPr>
          <a:xfrm>
            <a:off x="6472518" y="2149537"/>
            <a:ext cx="472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/>
              <a:t>★ </a:t>
            </a:r>
            <a:r>
              <a:rPr lang="ko-KR" altLang="en-US" sz="1800" dirty="0"/>
              <a:t>맵 컨셉 및 구조 </a:t>
            </a:r>
            <a:r>
              <a:rPr lang="en-US" altLang="ko-KR" sz="1800" dirty="0"/>
              <a:t>: </a:t>
            </a:r>
            <a:r>
              <a:rPr lang="ko-KR" altLang="en-US" sz="1800" dirty="0"/>
              <a:t>콜로세움 </a:t>
            </a:r>
            <a:r>
              <a:rPr lang="en-US" altLang="ko-KR" sz="1800" dirty="0"/>
              <a:t>(</a:t>
            </a:r>
            <a:r>
              <a:rPr lang="ko-KR" altLang="en-US" sz="1800" dirty="0"/>
              <a:t>원형경기장</a:t>
            </a:r>
            <a:r>
              <a:rPr lang="en-US" altLang="ko-KR" sz="1800" dirty="0"/>
              <a:t>)</a:t>
            </a:r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★ </a:t>
            </a:r>
            <a:r>
              <a:rPr lang="ko-KR" altLang="en-US" sz="1800" dirty="0"/>
              <a:t>맵 크기 </a:t>
            </a:r>
            <a:r>
              <a:rPr lang="en-US" altLang="ko-KR" sz="1800" dirty="0"/>
              <a:t>: (// </a:t>
            </a:r>
            <a:r>
              <a:rPr lang="ko-KR" altLang="en-US" sz="1800" dirty="0"/>
              <a:t>크기</a:t>
            </a:r>
            <a:r>
              <a:rPr lang="en-US" altLang="ko-KR" sz="1800" dirty="0"/>
              <a:t>)</a:t>
            </a:r>
            <a:endParaRPr lang="en-US" altLang="ko-KR" dirty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sz="1800" dirty="0"/>
              <a:t>// </a:t>
            </a:r>
            <a:r>
              <a:rPr lang="ko-KR" altLang="en-US" sz="1800" dirty="0"/>
              <a:t>맵 정보</a:t>
            </a:r>
            <a:endParaRPr lang="en-US" altLang="ko-KR" sz="1800" dirty="0"/>
          </a:p>
        </p:txBody>
      </p:sp>
      <p:pic>
        <p:nvPicPr>
          <p:cNvPr id="5" name="그림 4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B9B4BE1E-3BBA-41A2-667C-6FE19DC25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696" y="2149537"/>
            <a:ext cx="3876514" cy="404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062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기술적 요소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8875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293FDEC-010E-3531-411E-C53A0A1A6299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B6788AE-D90B-6CB1-3FFE-AFB3BC3BA133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FE71CB7E-D9C8-F6BD-61A4-FC82ED07BF85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BB63F58C-6548-3DCB-895E-399F59B982B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7CE40AB-560B-DF1D-5F5E-7CC2730B3D1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CEB981E-5D82-46F7-0448-BC60330C710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3779E6E5-C5FE-E7A7-6D10-73CF85BDE8B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5B96AE14-2550-5C82-C0FA-C51C002AA9E5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756498F8-3870-2DB1-971A-250AEA8CE2CD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기술적 요소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9CEE8C4F-ADDF-85AF-A44D-BA0BB508488C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전투시 플레이어와 적</a:t>
            </a:r>
            <a:r>
              <a:rPr lang="en-US" altLang="ko-KR" sz="2400" dirty="0">
                <a:latin typeface="+mn-ea"/>
              </a:rPr>
              <a:t>, </a:t>
            </a:r>
            <a:r>
              <a:rPr lang="ko-KR" altLang="en-US" sz="2400" dirty="0">
                <a:latin typeface="+mn-ea"/>
              </a:rPr>
              <a:t>또는 플레이어간 </a:t>
            </a:r>
            <a:r>
              <a:rPr lang="ko-KR" altLang="en-US" sz="2400" b="1" dirty="0">
                <a:latin typeface="+mn-ea"/>
              </a:rPr>
              <a:t>상호작용 및 이펙트</a:t>
            </a:r>
            <a:endParaRPr lang="en-US" altLang="ko-KR" sz="2400" b="1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ko-KR" altLang="en-US" sz="2400" b="1" dirty="0" err="1">
                <a:latin typeface="+mn-ea"/>
              </a:rPr>
              <a:t>프리셋</a:t>
            </a:r>
            <a:r>
              <a:rPr lang="ko-KR" altLang="en-US" sz="2400" dirty="0">
                <a:latin typeface="+mn-ea"/>
              </a:rPr>
              <a:t> 저장을 위한 </a:t>
            </a:r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구축</a:t>
            </a:r>
            <a:endParaRPr lang="en-US" altLang="ko-KR" sz="24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ko-KR" altLang="en-US" sz="2400" b="1" dirty="0">
                <a:latin typeface="+mn-ea"/>
              </a:rPr>
              <a:t>멀티플레이</a:t>
            </a:r>
            <a:r>
              <a:rPr lang="ko-KR" altLang="en-US" sz="2400" dirty="0">
                <a:latin typeface="+mn-ea"/>
              </a:rPr>
              <a:t>를 위한 </a:t>
            </a:r>
            <a:r>
              <a:rPr lang="ko-KR" altLang="en-US" sz="2400" b="1" dirty="0">
                <a:latin typeface="+mn-ea"/>
              </a:rPr>
              <a:t>서버</a:t>
            </a:r>
            <a:r>
              <a:rPr lang="ko-KR" altLang="en-US" sz="2400" dirty="0">
                <a:latin typeface="+mn-ea"/>
              </a:rPr>
              <a:t> 구축</a:t>
            </a:r>
            <a:endParaRPr lang="en-US" altLang="ko-KR" sz="24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적의 </a:t>
            </a:r>
            <a:r>
              <a:rPr lang="ko-KR" altLang="en-US" sz="2400" b="1" dirty="0">
                <a:latin typeface="+mn-ea"/>
              </a:rPr>
              <a:t>인공지능 알고리즘 </a:t>
            </a:r>
            <a:r>
              <a:rPr lang="ko-KR" altLang="en-US" sz="2400" dirty="0">
                <a:latin typeface="+mn-ea"/>
              </a:rPr>
              <a:t>구현</a:t>
            </a:r>
            <a:endParaRPr lang="en-US" altLang="ko-KR" sz="24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플레이어와 적의 설정을 위한 </a:t>
            </a:r>
            <a:r>
              <a:rPr lang="en-US" altLang="ko-KR" sz="2400" b="1" dirty="0">
                <a:latin typeface="+mn-ea"/>
              </a:rPr>
              <a:t>UI/UX </a:t>
            </a:r>
            <a:r>
              <a:rPr lang="ko-KR" altLang="en-US" sz="2400" b="1" dirty="0">
                <a:latin typeface="+mn-ea"/>
              </a:rPr>
              <a:t>디자인</a:t>
            </a:r>
            <a:endParaRPr lang="en-US" altLang="ko-KR" sz="24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53082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준비 현황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&lt;5&gt;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193964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4441648" y="4112715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개인별 준비 현황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&lt;6&gt;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역할 분담 및</a:t>
            </a:r>
          </a:p>
        </p:txBody>
      </p:sp>
    </p:spTree>
    <p:extLst>
      <p:ext uri="{BB962C8B-B14F-4D97-AF65-F5344CB8AC3E}">
        <p14:creationId xmlns:p14="http://schemas.microsoft.com/office/powerpoint/2010/main" val="27117746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4441648" y="4112715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역할 분담 및 개발 일정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 err="1">
                  <a:latin typeface="+mn-ea"/>
                  <a:ea typeface="+mn-ea"/>
                </a:rPr>
                <a:t>비고객</a:t>
              </a:r>
              <a:r>
                <a:rPr lang="en-US" altLang="ko-KR" sz="4000" dirty="0">
                  <a:latin typeface="+mn-ea"/>
                  <a:ea typeface="+mn-ea"/>
                </a:rPr>
                <a:t> </a:t>
              </a:r>
              <a:r>
                <a:rPr lang="ko-KR" altLang="en-US" sz="4000" dirty="0">
                  <a:latin typeface="+mn-ea"/>
                  <a:ea typeface="+mn-ea"/>
                </a:rPr>
                <a:t>분석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altLang="ko-KR" sz="4000" dirty="0">
                  <a:latin typeface="+mn-ea"/>
                  <a:ea typeface="+mn-ea"/>
                </a:rPr>
                <a:t>STEEP </a:t>
              </a:r>
              <a:r>
                <a:rPr lang="ko-KR" altLang="en-US" sz="4000" dirty="0">
                  <a:latin typeface="+mn-ea"/>
                  <a:ea typeface="+mn-ea"/>
                </a:rPr>
                <a:t>분석</a:t>
              </a:r>
              <a:r>
                <a:rPr lang="en-US" altLang="ko-KR" sz="4000" dirty="0">
                  <a:latin typeface="+mn-ea"/>
                  <a:ea typeface="+mn-ea"/>
                </a:rPr>
                <a:t>,</a:t>
              </a:r>
              <a:endParaRPr lang="ko-KR" altLang="en-US" sz="4000" dirty="0">
                <a:latin typeface="+mn-ea"/>
                <a:ea typeface="+mn-ea"/>
              </a:endParaRP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dirty="0" err="1">
                <a:effectLst/>
                <a:latin typeface="-apple-system"/>
              </a:rPr>
              <a:t>소울라이크란</a:t>
            </a:r>
            <a:r>
              <a:rPr lang="en-US" altLang="ko-KR" sz="1800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롤플레잉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 err="1">
                <a:effectLst/>
                <a:latin typeface="-apple-system"/>
              </a:rPr>
              <a:t>게임사</a:t>
            </a:r>
            <a:r>
              <a:rPr lang="ko-KR" altLang="en-US" sz="1800" dirty="0">
                <a:effectLst/>
                <a:latin typeface="-apple-system"/>
              </a:rPr>
              <a:t> </a:t>
            </a:r>
            <a:r>
              <a:rPr lang="ko-KR" altLang="en-US" sz="1800" dirty="0" err="1">
                <a:effectLst/>
                <a:latin typeface="-apple-system"/>
              </a:rPr>
              <a:t>프롬소프트웨어에서</a:t>
            </a:r>
            <a:r>
              <a:rPr lang="ko-KR" altLang="en-US" sz="1800" dirty="0">
                <a:effectLst/>
                <a:latin typeface="-apple-system"/>
              </a:rPr>
              <a:t> 만든 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</a:t>
            </a:r>
            <a:r>
              <a:rPr lang="ko-KR" altLang="en-US" sz="1800" dirty="0" err="1">
                <a:effectLst/>
                <a:latin typeface="-apple-system"/>
              </a:rPr>
              <a:t>소울시리즈에서</a:t>
            </a:r>
            <a:r>
              <a:rPr lang="ko-KR" altLang="en-US" sz="1800" dirty="0">
                <a:effectLst/>
                <a:latin typeface="-apple-system"/>
              </a:rPr>
              <a:t> 파생된 장르</a:t>
            </a:r>
            <a:endParaRPr lang="en-US" altLang="ko-KR" sz="1800" dirty="0">
              <a:effectLst/>
              <a:latin typeface="-apple-syste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(1. </a:t>
            </a:r>
            <a:r>
              <a:rPr lang="ko-KR" altLang="en-US" sz="1200" dirty="0" err="1"/>
              <a:t>데몬즈</a:t>
            </a:r>
            <a:r>
              <a:rPr lang="ko-KR" altLang="en-US" sz="1200" dirty="0"/>
              <a:t> 소울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17688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(2. </a:t>
            </a:r>
            <a:r>
              <a:rPr lang="ko-KR" altLang="en-US" sz="1200" dirty="0" err="1"/>
              <a:t>다크</a:t>
            </a:r>
            <a:r>
              <a:rPr lang="ko-KR" altLang="en-US" sz="1200" dirty="0"/>
              <a:t> 소울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23D6782-D35E-64B6-E98A-4BE0B0E28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83" y="3263607"/>
            <a:ext cx="2039327" cy="26106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ACC035-A3D6-83E5-5CBB-98A144945ED9}"/>
              </a:ext>
            </a:extLst>
          </p:cNvPr>
          <p:cNvSpPr txBox="1"/>
          <p:nvPr/>
        </p:nvSpPr>
        <p:spPr>
          <a:xfrm>
            <a:off x="342388" y="5960239"/>
            <a:ext cx="2642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(1. </a:t>
            </a:r>
            <a:r>
              <a:rPr lang="ko-KR" altLang="en-US" sz="1400" dirty="0">
                <a:latin typeface="+mn-ea"/>
              </a:rPr>
              <a:t>올해 출시된 국내 </a:t>
            </a:r>
            <a:r>
              <a:rPr lang="ko-KR" altLang="en-US" sz="1400" dirty="0" err="1">
                <a:latin typeface="+mn-ea"/>
              </a:rPr>
              <a:t>소울라이크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‘P</a:t>
            </a:r>
            <a:r>
              <a:rPr lang="ko-KR" altLang="en-US" sz="1400" dirty="0">
                <a:latin typeface="+mn-ea"/>
              </a:rPr>
              <a:t>의 거짓</a:t>
            </a:r>
            <a:r>
              <a:rPr lang="en-US" altLang="ko-KR" sz="1400" dirty="0">
                <a:latin typeface="+mn-ea"/>
              </a:rPr>
              <a:t>’)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0417F1E-241E-4C1B-20E5-088B8BD7B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734" y="3263607"/>
            <a:ext cx="4139434" cy="261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D73645-208A-D367-E624-4774631B4DC3}"/>
              </a:ext>
            </a:extLst>
          </p:cNvPr>
          <p:cNvSpPr txBox="1"/>
          <p:nvPr/>
        </p:nvSpPr>
        <p:spPr>
          <a:xfrm>
            <a:off x="3801930" y="5953273"/>
            <a:ext cx="2850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(2. </a:t>
            </a:r>
            <a:r>
              <a:rPr lang="ko-KR" altLang="en-US" sz="1400" dirty="0">
                <a:latin typeface="+mn-ea"/>
              </a:rPr>
              <a:t>내년 출시 예정인 </a:t>
            </a:r>
            <a:endParaRPr lang="en-US" altLang="ko-KR" sz="1400" dirty="0">
              <a:latin typeface="+mn-ea"/>
            </a:endParaRPr>
          </a:p>
          <a:p>
            <a:pPr algn="ctr"/>
            <a:r>
              <a:rPr lang="ko-KR" altLang="en-US" sz="1400" dirty="0" err="1">
                <a:latin typeface="+mn-ea"/>
              </a:rPr>
              <a:t>소울라이크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‘</a:t>
            </a:r>
            <a:r>
              <a:rPr lang="ko-KR" altLang="en-US" sz="1400" dirty="0">
                <a:latin typeface="+mn-ea"/>
              </a:rPr>
              <a:t>검은 신화</a:t>
            </a:r>
            <a:r>
              <a:rPr lang="en-US" altLang="ko-KR" sz="1400" dirty="0">
                <a:latin typeface="+mn-ea"/>
              </a:rPr>
              <a:t>: </a:t>
            </a:r>
            <a:r>
              <a:rPr lang="ko-KR" altLang="en-US" sz="1400" dirty="0" err="1">
                <a:latin typeface="+mn-ea"/>
              </a:rPr>
              <a:t>오공</a:t>
            </a:r>
            <a:r>
              <a:rPr lang="en-US" altLang="ko-KR" sz="1400" dirty="0">
                <a:latin typeface="+mn-ea"/>
              </a:rPr>
              <a:t>’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43C4F5B-BFAC-F705-E601-52E78F104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1393" y="3263607"/>
            <a:ext cx="3832066" cy="261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BA1B10-FD90-9AD5-84A7-204695B91045}"/>
              </a:ext>
            </a:extLst>
          </p:cNvPr>
          <p:cNvSpPr txBox="1"/>
          <p:nvPr/>
        </p:nvSpPr>
        <p:spPr>
          <a:xfrm>
            <a:off x="8196938" y="5953273"/>
            <a:ext cx="2840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(3. </a:t>
            </a:r>
            <a:r>
              <a:rPr lang="ko-KR" altLang="en-US" sz="1400" dirty="0">
                <a:latin typeface="+mn-ea"/>
              </a:rPr>
              <a:t>오픈월드 </a:t>
            </a:r>
            <a:r>
              <a:rPr lang="ko-KR" altLang="en-US" sz="1400" dirty="0" err="1">
                <a:latin typeface="+mn-ea"/>
              </a:rPr>
              <a:t>어드벤쳐</a:t>
            </a:r>
            <a:r>
              <a:rPr lang="ko-KR" altLang="en-US" sz="1400" dirty="0">
                <a:latin typeface="+mn-ea"/>
              </a:rPr>
              <a:t> 게임</a:t>
            </a:r>
            <a:endParaRPr lang="en-US" altLang="ko-KR" sz="1400" dirty="0">
              <a:latin typeface="+mn-ea"/>
            </a:endParaRPr>
          </a:p>
          <a:p>
            <a:pPr algn="ctr"/>
            <a:r>
              <a:rPr lang="en-US" altLang="ko-KR" sz="1400" dirty="0">
                <a:latin typeface="+mn-ea"/>
              </a:rPr>
              <a:t>‘</a:t>
            </a:r>
            <a:r>
              <a:rPr lang="ko-KR" altLang="en-US" sz="1400" dirty="0">
                <a:latin typeface="+mn-ea"/>
              </a:rPr>
              <a:t>갓 오브 워</a:t>
            </a:r>
            <a:r>
              <a:rPr lang="en-US" altLang="ko-KR" sz="1400" dirty="0">
                <a:latin typeface="+mn-ea"/>
              </a:rPr>
              <a:t>＇)</a:t>
            </a:r>
            <a:endParaRPr lang="ko-KR" altLang="en-US" sz="1400" dirty="0">
              <a:latin typeface="+mn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&lt;STEEP 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BB6939A0-F3BC-9B37-77AB-BFD7E30877F3}"/>
              </a:ext>
            </a:extLst>
          </p:cNvPr>
          <p:cNvSpPr txBox="1">
            <a:spLocks/>
          </p:cNvSpPr>
          <p:nvPr/>
        </p:nvSpPr>
        <p:spPr>
          <a:xfrm>
            <a:off x="10208844" y="574589"/>
            <a:ext cx="1308247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사회적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024" name="내용 개체 틀 2">
            <a:extLst>
              <a:ext uri="{FF2B5EF4-FFF2-40B4-BE49-F238E27FC236}">
                <a16:creationId xmlns:a16="http://schemas.microsoft.com/office/drawing/2014/main" id="{B611C07A-E10B-A94F-5062-6F75C0F0CC0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8882892" cy="95018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/>
              <a:t>★ 게임 대작들이 계속해서 출시되고 있고</a:t>
            </a:r>
            <a:r>
              <a:rPr lang="en-US" altLang="ko-KR" sz="1800" dirty="0"/>
              <a:t>,  </a:t>
            </a:r>
            <a:r>
              <a:rPr lang="ko-KR" altLang="en-US" sz="1800" dirty="0"/>
              <a:t>오픈월드 </a:t>
            </a:r>
            <a:r>
              <a:rPr lang="ko-KR" altLang="en-US" sz="1800" dirty="0" err="1"/>
              <a:t>어드벤쳐</a:t>
            </a:r>
            <a:r>
              <a:rPr lang="ko-KR" altLang="en-US" sz="1800" dirty="0"/>
              <a:t> 게임</a:t>
            </a:r>
            <a:r>
              <a:rPr lang="en-US" altLang="ko-KR" sz="1800" dirty="0"/>
              <a:t>,  </a:t>
            </a:r>
            <a:r>
              <a:rPr lang="ko-KR" altLang="en-US" sz="1800" dirty="0"/>
              <a:t>액션 게임과 같은 </a:t>
            </a:r>
            <a:endParaRPr lang="en-US" altLang="ko-KR" sz="1800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b="1" dirty="0"/>
              <a:t>여러 장르</a:t>
            </a:r>
            <a:r>
              <a:rPr lang="ko-KR" altLang="en-US" sz="1800" dirty="0"/>
              <a:t>의</a:t>
            </a:r>
            <a:r>
              <a:rPr lang="en-US" altLang="ko-KR" sz="1800" dirty="0"/>
              <a:t> </a:t>
            </a:r>
            <a:r>
              <a:rPr lang="ko-KR" altLang="en-US" sz="1800" dirty="0"/>
              <a:t>게임에서 </a:t>
            </a:r>
            <a:r>
              <a:rPr lang="ko-KR" altLang="en-US" sz="1800" b="1" dirty="0" err="1"/>
              <a:t>소울라이크</a:t>
            </a:r>
            <a:r>
              <a:rPr lang="ko-KR" altLang="en-US" sz="1800" b="1" dirty="0"/>
              <a:t> 방식의 전투방식</a:t>
            </a:r>
            <a:r>
              <a:rPr lang="ko-KR" altLang="en-US" sz="1800" dirty="0"/>
              <a:t>을</a:t>
            </a:r>
            <a:r>
              <a:rPr lang="ko-KR" altLang="en-US" sz="1800" b="1" dirty="0"/>
              <a:t> </a:t>
            </a:r>
            <a:r>
              <a:rPr lang="ko-KR" altLang="en-US" sz="1800" dirty="0"/>
              <a:t>채용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540240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83BEB8A2-7E18-4F39-F2AB-E7C67C7CEFA2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ACC035-A3D6-83E5-5CBB-98A144945ED9}"/>
              </a:ext>
            </a:extLst>
          </p:cNvPr>
          <p:cNvSpPr txBox="1"/>
          <p:nvPr/>
        </p:nvSpPr>
        <p:spPr>
          <a:xfrm>
            <a:off x="4567164" y="5960238"/>
            <a:ext cx="2642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(2. ‘Valve’ </a:t>
            </a:r>
            <a:r>
              <a:rPr lang="ko-KR" altLang="en-US" sz="1400" dirty="0">
                <a:latin typeface="+mn-ea"/>
              </a:rPr>
              <a:t>사의 </a:t>
            </a:r>
            <a:r>
              <a:rPr lang="en-US" altLang="ko-KR" sz="1400" dirty="0">
                <a:latin typeface="+mn-ea"/>
              </a:rPr>
              <a:t>‘Steam Deck’)</a:t>
            </a:r>
            <a:endParaRPr lang="ko-KR" altLang="en-US" sz="14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73645-208A-D367-E624-4774631B4DC3}"/>
              </a:ext>
            </a:extLst>
          </p:cNvPr>
          <p:cNvSpPr txBox="1"/>
          <p:nvPr/>
        </p:nvSpPr>
        <p:spPr>
          <a:xfrm>
            <a:off x="8232563" y="5960238"/>
            <a:ext cx="28504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(3. ‘ASUS’</a:t>
            </a:r>
            <a:r>
              <a:rPr lang="ko-KR" altLang="en-US" sz="1400" dirty="0">
                <a:latin typeface="+mn-ea"/>
              </a:rPr>
              <a:t>사의 </a:t>
            </a:r>
            <a:r>
              <a:rPr lang="en-US" altLang="ko-KR" sz="1400" dirty="0">
                <a:latin typeface="+mn-ea"/>
              </a:rPr>
              <a:t>‘ASUS ROG ALLY’)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C161A22-8580-6F92-8F00-F5A047A60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773" y="3578714"/>
            <a:ext cx="3140754" cy="209174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2920D09-B1C4-278C-B3B5-6BDE7826B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439" y="3578714"/>
            <a:ext cx="3718652" cy="2091741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165E988B-4ECE-23DC-F84A-349342FC2CA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829F1AE2-E542-8889-30C2-3D352D0F994F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9C1E0A43-CC2E-354A-F462-F7C4350CCA44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C199F82-3FAD-E754-B9F2-9AE6040822B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EE1B8E8A-88A3-772C-842C-A612CD73EE36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사다리꼴 24">
                <a:extLst>
                  <a:ext uri="{FF2B5EF4-FFF2-40B4-BE49-F238E27FC236}">
                    <a16:creationId xmlns:a16="http://schemas.microsoft.com/office/drawing/2014/main" id="{3628F9E5-33D4-8C93-7A87-97B306988795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6" name="이등변 삼각형 25">
                <a:extLst>
                  <a:ext uri="{FF2B5EF4-FFF2-40B4-BE49-F238E27FC236}">
                    <a16:creationId xmlns:a16="http://schemas.microsoft.com/office/drawing/2014/main" id="{3BF65CB2-AE72-E92F-0E66-BC739105A3C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1" name="제목 1">
              <a:extLst>
                <a:ext uri="{FF2B5EF4-FFF2-40B4-BE49-F238E27FC236}">
                  <a16:creationId xmlns:a16="http://schemas.microsoft.com/office/drawing/2014/main" id="{448FFE2F-E991-0B1F-152E-FF2464410E8B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&lt;STEEP 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32EF7586-21E1-7CF6-BDCC-D133217F79D3}"/>
              </a:ext>
            </a:extLst>
          </p:cNvPr>
          <p:cNvSpPr txBox="1">
            <a:spLocks/>
          </p:cNvSpPr>
          <p:nvPr/>
        </p:nvSpPr>
        <p:spPr>
          <a:xfrm>
            <a:off x="10208844" y="574589"/>
            <a:ext cx="1308247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기술적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55A5256-384C-1D2C-BEF7-3E65B5A9B5F4}"/>
              </a:ext>
            </a:extLst>
          </p:cNvPr>
          <p:cNvSpPr txBox="1"/>
          <p:nvPr/>
        </p:nvSpPr>
        <p:spPr>
          <a:xfrm>
            <a:off x="901765" y="5960238"/>
            <a:ext cx="2642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(1. //</a:t>
            </a:r>
            <a:r>
              <a:rPr lang="ko-KR" altLang="en-US" sz="1400" dirty="0">
                <a:latin typeface="+mn-ea"/>
              </a:rPr>
              <a:t>그래픽카드</a:t>
            </a:r>
            <a:r>
              <a:rPr lang="en-US" altLang="ko-KR" sz="1400" dirty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3F50A78-49D7-4F15-FB46-93B8505C3AE4}"/>
              </a:ext>
            </a:extLst>
          </p:cNvPr>
          <p:cNvSpPr txBox="1"/>
          <p:nvPr/>
        </p:nvSpPr>
        <p:spPr>
          <a:xfrm>
            <a:off x="1029518" y="4439917"/>
            <a:ext cx="243173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그래픽카드 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F806E6B9-FC83-8E85-FF9C-5813EEB2850B}"/>
              </a:ext>
            </a:extLst>
          </p:cNvPr>
          <p:cNvSpPr txBox="1">
            <a:spLocks/>
          </p:cNvSpPr>
          <p:nvPr/>
        </p:nvSpPr>
        <p:spPr>
          <a:xfrm>
            <a:off x="342387" y="2097096"/>
            <a:ext cx="11526883" cy="10534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ko-KR" altLang="en-US" sz="1800" b="1" dirty="0">
                <a:latin typeface="+mn-ea"/>
              </a:rPr>
              <a:t>그래픽카드</a:t>
            </a:r>
            <a:r>
              <a:rPr lang="ko-KR" altLang="en-US" sz="1800" dirty="0">
                <a:latin typeface="+mn-ea"/>
              </a:rPr>
              <a:t>의 성능이 상당히 올라온 만큼 그래픽이 중요한 </a:t>
            </a:r>
            <a:r>
              <a:rPr lang="ko-KR" altLang="en-US" sz="1800" dirty="0" err="1">
                <a:latin typeface="+mn-ea"/>
              </a:rPr>
              <a:t>소울라이크는</a:t>
            </a:r>
            <a:r>
              <a:rPr lang="ko-KR" altLang="en-US" sz="1800" dirty="0">
                <a:latin typeface="+mn-ea"/>
              </a:rPr>
              <a:t> 계속해서 발전해 나갈 것이라 전망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최근 떠오르는 </a:t>
            </a:r>
            <a:r>
              <a:rPr lang="en-US" altLang="ko-KR" sz="1800" b="1" dirty="0">
                <a:latin typeface="+mn-ea"/>
              </a:rPr>
              <a:t>UMPC</a:t>
            </a:r>
            <a:r>
              <a:rPr lang="ko-KR" altLang="en-US" sz="1800" dirty="0">
                <a:latin typeface="+mn-ea"/>
              </a:rPr>
              <a:t>의 컨트롤방식에 </a:t>
            </a:r>
            <a:r>
              <a:rPr lang="ko-KR" altLang="en-US" sz="1800" dirty="0" err="1">
                <a:latin typeface="+mn-ea"/>
              </a:rPr>
              <a:t>소울라이크는</a:t>
            </a:r>
            <a:r>
              <a:rPr lang="ko-KR" altLang="en-US" sz="1800" dirty="0">
                <a:latin typeface="+mn-ea"/>
              </a:rPr>
              <a:t> 최적화된 게임장르</a:t>
            </a:r>
            <a:endParaRPr lang="en-US" altLang="ko-KR" sz="1800" dirty="0">
              <a:latin typeface="+mn-ea"/>
            </a:endParaRPr>
          </a:p>
        </p:txBody>
      </p:sp>
      <p:pic>
        <p:nvPicPr>
          <p:cNvPr id="2050" name="Picture 2" descr="GeForce RTX 4090 판매 중: 게이머와 크리에이터 모두에게 빠른 성능 그 이상의 것들을 선사합니다. | GeForce 뉴스  | NVIDIA">
            <a:extLst>
              <a:ext uri="{FF2B5EF4-FFF2-40B4-BE49-F238E27FC236}">
                <a16:creationId xmlns:a16="http://schemas.microsoft.com/office/drawing/2014/main" id="{40D46B32-ACE8-7AC4-5055-C999DD80B2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6" r="18669"/>
          <a:stretch/>
        </p:blipFill>
        <p:spPr bwMode="auto">
          <a:xfrm>
            <a:off x="983463" y="3591190"/>
            <a:ext cx="2515086" cy="2091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5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C5A6DE7D-B545-1718-E513-A305323663EA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9632EFB-5695-E1EA-3F57-48F3709EE8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5660542-B6C4-E133-D2C6-A2C1327084C7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5CA71229-B302-2AB4-B021-D2F8E3897C4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7FEDFCAE-91CD-EF36-FD2B-E3E4ECCE6A5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5391DC5A-1629-909C-26CC-4728D09ADDA8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7F635DFC-2AF9-732E-3139-4E6111D2FB0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5D817D92-653E-9CE4-54D6-3D2ADCE446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6DCF98B1-5466-9C45-DE7C-C9BED41837B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&lt;STEEP 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6061DCF-D255-EB56-D5F1-B6910AFF47D5}"/>
              </a:ext>
            </a:extLst>
          </p:cNvPr>
          <p:cNvSpPr txBox="1">
            <a:spLocks/>
          </p:cNvSpPr>
          <p:nvPr/>
        </p:nvSpPr>
        <p:spPr>
          <a:xfrm>
            <a:off x="10208844" y="574589"/>
            <a:ext cx="1308247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경제적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535F10CC-C2B2-BF56-B092-954178078DCF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10534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★ 국내외 </a:t>
            </a:r>
            <a:r>
              <a:rPr lang="ko-KR" altLang="en-US" b="1" dirty="0"/>
              <a:t>콘솔 게임 시장 </a:t>
            </a:r>
            <a:r>
              <a:rPr lang="ko-KR" altLang="en-US" dirty="0"/>
              <a:t>규모의 확대</a:t>
            </a: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★ 떠오르는 콘솔게임 인기 장르 </a:t>
            </a:r>
            <a:r>
              <a:rPr lang="en-US" altLang="ko-KR" dirty="0"/>
              <a:t>: </a:t>
            </a:r>
            <a:r>
              <a:rPr lang="ko-KR" altLang="en-US" b="1" dirty="0" err="1"/>
              <a:t>소울라이크</a:t>
            </a:r>
            <a:endParaRPr lang="en-US" altLang="ko-KR" b="1" dirty="0"/>
          </a:p>
        </p:txBody>
      </p:sp>
      <p:graphicFrame>
        <p:nvGraphicFramePr>
          <p:cNvPr id="16" name="차트 15">
            <a:extLst>
              <a:ext uri="{FF2B5EF4-FFF2-40B4-BE49-F238E27FC236}">
                <a16:creationId xmlns:a16="http://schemas.microsoft.com/office/drawing/2014/main" id="{37998998-2031-6EFC-5C8F-0495046A92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1500556"/>
              </p:ext>
            </p:extLst>
          </p:nvPr>
        </p:nvGraphicFramePr>
        <p:xfrm>
          <a:off x="1105015" y="3103648"/>
          <a:ext cx="5145065" cy="3075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0" name="다이어그램 19">
            <a:extLst>
              <a:ext uri="{FF2B5EF4-FFF2-40B4-BE49-F238E27FC236}">
                <a16:creationId xmlns:a16="http://schemas.microsoft.com/office/drawing/2014/main" id="{1650F278-EB19-FBD5-84C8-5C3442223B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2437810"/>
              </p:ext>
            </p:extLst>
          </p:nvPr>
        </p:nvGraphicFramePr>
        <p:xfrm>
          <a:off x="2726846" y="2793684"/>
          <a:ext cx="1951052" cy="2373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8F9D1F4B-156D-554E-2E8A-C1C686DABB79}"/>
              </a:ext>
            </a:extLst>
          </p:cNvPr>
          <p:cNvSpPr txBox="1"/>
          <p:nvPr/>
        </p:nvSpPr>
        <p:spPr>
          <a:xfrm>
            <a:off x="2216022" y="3897113"/>
            <a:ext cx="16831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181% </a:t>
            </a:r>
            <a:r>
              <a:rPr lang="ko-KR" altLang="en-US" sz="1600" dirty="0">
                <a:solidFill>
                  <a:schemeClr val="bg1"/>
                </a:solidFill>
              </a:rPr>
              <a:t>증가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48F159F9-24F3-D3C7-5562-6B41C3AE2C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15221" y="2455966"/>
            <a:ext cx="2390775" cy="1514475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AB0792AA-9369-1BBF-6D91-7B2072D3EE7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05696" y="4491201"/>
            <a:ext cx="2400300" cy="151447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F9B0208-84F3-B8D2-03A8-16D0F92F6495}"/>
              </a:ext>
            </a:extLst>
          </p:cNvPr>
          <p:cNvSpPr txBox="1"/>
          <p:nvPr/>
        </p:nvSpPr>
        <p:spPr>
          <a:xfrm>
            <a:off x="8338008" y="393769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(1. </a:t>
            </a:r>
            <a:r>
              <a:rPr lang="ko-KR" altLang="en-US" sz="1200" dirty="0" err="1"/>
              <a:t>다크소울</a:t>
            </a:r>
            <a:r>
              <a:rPr lang="en-US" altLang="ko-KR" sz="1200" dirty="0"/>
              <a:t>3</a:t>
            </a:r>
            <a:r>
              <a:rPr lang="ko-KR" altLang="en-US" sz="1200" dirty="0"/>
              <a:t> 판매량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4E0404-5834-913A-E9CB-D1481365BFD2}"/>
              </a:ext>
            </a:extLst>
          </p:cNvPr>
          <p:cNvSpPr txBox="1"/>
          <p:nvPr/>
        </p:nvSpPr>
        <p:spPr>
          <a:xfrm>
            <a:off x="8338008" y="5982578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/>
              <a:t>(2. </a:t>
            </a:r>
            <a:r>
              <a:rPr lang="ko-KR" altLang="en-US" sz="1200"/>
              <a:t>엘든링</a:t>
            </a:r>
            <a:r>
              <a:rPr lang="ko-KR" altLang="en-US" sz="1200" dirty="0"/>
              <a:t> 판매량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78873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비고객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 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483852" cy="396624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en-US" altLang="ko-KR" sz="1800" b="1" i="0" dirty="0">
                <a:effectLst/>
                <a:latin typeface="-apple-system"/>
              </a:rPr>
              <a:t>1</a:t>
            </a:r>
            <a:r>
              <a:rPr lang="ko-KR" altLang="en-US" sz="1800" b="1" i="0" dirty="0">
                <a:effectLst/>
                <a:latin typeface="-apple-system"/>
              </a:rPr>
              <a:t>번째 </a:t>
            </a:r>
            <a:r>
              <a:rPr lang="ko-KR" altLang="en-US" sz="1800" i="0" dirty="0">
                <a:effectLst/>
                <a:latin typeface="-apple-system"/>
              </a:rPr>
              <a:t>계층 대상</a:t>
            </a:r>
            <a:r>
              <a:rPr lang="en-US" altLang="ko-KR" sz="1800" i="0" dirty="0">
                <a:effectLst/>
                <a:latin typeface="-apple-system"/>
              </a:rPr>
              <a:t> : [</a:t>
            </a:r>
            <a:r>
              <a:rPr lang="ko-KR" altLang="en-US" sz="1800" b="1" i="0" dirty="0">
                <a:effectLst/>
                <a:latin typeface="-apple-system"/>
              </a:rPr>
              <a:t>액션 롤플레잉 </a:t>
            </a:r>
            <a:r>
              <a:rPr lang="ko-KR" altLang="en-US" sz="1800" i="0" dirty="0">
                <a:effectLst/>
                <a:latin typeface="-apple-system"/>
              </a:rPr>
              <a:t>게임이나 </a:t>
            </a:r>
            <a:r>
              <a:rPr lang="ko-KR" altLang="en-US" sz="1800" b="1" i="0" dirty="0">
                <a:effectLst/>
                <a:latin typeface="-apple-system"/>
              </a:rPr>
              <a:t>액션 </a:t>
            </a:r>
            <a:r>
              <a:rPr lang="ko-KR" altLang="en-US" sz="1800" b="1" i="0" dirty="0" err="1">
                <a:effectLst/>
                <a:latin typeface="-apple-system"/>
              </a:rPr>
              <a:t>어드벤쳐</a:t>
            </a:r>
            <a:r>
              <a:rPr lang="ko-KR" altLang="en-US" sz="1800" b="1" i="0" dirty="0">
                <a:effectLst/>
                <a:latin typeface="-apple-system"/>
              </a:rPr>
              <a:t> </a:t>
            </a:r>
            <a:r>
              <a:rPr lang="ko-KR" altLang="en-US" sz="1800" i="0" dirty="0">
                <a:effectLst/>
                <a:latin typeface="-apple-system"/>
              </a:rPr>
              <a:t>게임을 좋아하는 사람들</a:t>
            </a:r>
            <a:r>
              <a:rPr lang="en-US" altLang="ko-KR" sz="1800" i="0" dirty="0">
                <a:effectLst/>
                <a:latin typeface="-apple-system"/>
              </a:rPr>
              <a:t>]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1800" i="0" dirty="0">
                <a:effectLst/>
                <a:latin typeface="-apple-system"/>
              </a:rPr>
              <a:t>-&gt; </a:t>
            </a:r>
            <a:r>
              <a:rPr lang="ko-KR" altLang="en-US" sz="1800" i="0" dirty="0">
                <a:effectLst/>
                <a:latin typeface="-apple-system"/>
              </a:rPr>
              <a:t>액션 롤플레잉 게임이나 액션 </a:t>
            </a:r>
            <a:r>
              <a:rPr lang="ko-KR" altLang="en-US" sz="1800" i="0" dirty="0" err="1">
                <a:effectLst/>
                <a:latin typeface="-apple-system"/>
              </a:rPr>
              <a:t>어드벤쳐</a:t>
            </a:r>
            <a:r>
              <a:rPr lang="ko-KR" altLang="en-US" sz="1800" i="0" dirty="0">
                <a:effectLst/>
                <a:latin typeface="-apple-system"/>
              </a:rPr>
              <a:t> 게임들에 </a:t>
            </a:r>
            <a:r>
              <a:rPr lang="ko-KR" altLang="en-US" sz="1800" b="1" i="0" dirty="0">
                <a:effectLst/>
                <a:latin typeface="-apple-system"/>
              </a:rPr>
              <a:t>최근 많이 채용되는 </a:t>
            </a:r>
            <a:r>
              <a:rPr lang="ko-KR" altLang="en-US" sz="1800" b="1" i="0" dirty="0" err="1">
                <a:effectLst/>
                <a:latin typeface="-apple-system"/>
              </a:rPr>
              <a:t>소울라이크</a:t>
            </a:r>
            <a:r>
              <a:rPr lang="ko-KR" altLang="en-US" sz="1800" b="1" i="0" dirty="0">
                <a:effectLst/>
                <a:latin typeface="-apple-system"/>
              </a:rPr>
              <a:t> 전투시스템</a:t>
            </a:r>
            <a:r>
              <a:rPr lang="ko-KR" altLang="en-US" sz="1800" i="0" dirty="0">
                <a:effectLst/>
                <a:latin typeface="-apple-system"/>
              </a:rPr>
              <a:t>을 익힐 수 있는 기회 제공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</a:t>
            </a:r>
            <a:r>
              <a:rPr lang="ko-KR" altLang="en-US" sz="1800" b="1" dirty="0"/>
              <a:t> </a:t>
            </a:r>
            <a:r>
              <a:rPr lang="en-US" altLang="ko-KR" sz="1800" b="1" dirty="0"/>
              <a:t>2</a:t>
            </a:r>
            <a:r>
              <a:rPr lang="ko-KR" altLang="en-US" sz="1800" b="1" i="0" dirty="0">
                <a:effectLst/>
                <a:latin typeface="-apple-system"/>
              </a:rPr>
              <a:t>번째 </a:t>
            </a:r>
            <a:r>
              <a:rPr lang="ko-KR" altLang="en-US" sz="1800" i="0" dirty="0">
                <a:effectLst/>
                <a:latin typeface="-apple-system"/>
              </a:rPr>
              <a:t>계층 대상 </a:t>
            </a:r>
            <a:r>
              <a:rPr lang="en-US" altLang="ko-KR" sz="1800" i="0" dirty="0">
                <a:effectLst/>
                <a:latin typeface="-apple-system"/>
              </a:rPr>
              <a:t>: [</a:t>
            </a:r>
            <a:r>
              <a:rPr lang="ko-KR" altLang="en-US" sz="1800" i="0" dirty="0" err="1">
                <a:effectLst/>
                <a:latin typeface="-apple-system"/>
              </a:rPr>
              <a:t>소울라이크</a:t>
            </a:r>
            <a:r>
              <a:rPr lang="ko-KR" altLang="en-US" sz="1800" i="0" dirty="0">
                <a:effectLst/>
                <a:latin typeface="-apple-system"/>
              </a:rPr>
              <a:t> 장르의 </a:t>
            </a:r>
            <a:r>
              <a:rPr lang="ko-KR" altLang="en-US" sz="1800" b="1" i="0" dirty="0">
                <a:effectLst/>
                <a:latin typeface="-apple-system"/>
              </a:rPr>
              <a:t>어렵고 불친절한 특성 때문에</a:t>
            </a:r>
            <a:r>
              <a:rPr lang="ko-KR" altLang="en-US" sz="1800" i="0" dirty="0">
                <a:effectLst/>
                <a:latin typeface="-apple-system"/>
              </a:rPr>
              <a:t> </a:t>
            </a:r>
            <a:r>
              <a:rPr lang="ko-KR" altLang="en-US" sz="1800" i="0" dirty="0" err="1">
                <a:effectLst/>
                <a:latin typeface="-apple-system"/>
              </a:rPr>
              <a:t>소울라이크</a:t>
            </a:r>
            <a:r>
              <a:rPr lang="ko-KR" altLang="en-US" sz="1800" i="0" dirty="0">
                <a:effectLst/>
                <a:latin typeface="-apple-system"/>
              </a:rPr>
              <a:t> 게임들을 꺼려하는 사람들</a:t>
            </a:r>
            <a:r>
              <a:rPr lang="en-US" altLang="ko-KR" sz="1800" i="0" dirty="0">
                <a:effectLst/>
                <a:latin typeface="-apple-system"/>
              </a:rPr>
              <a:t>]</a:t>
            </a:r>
            <a:endParaRPr lang="ko-KR" altLang="en-US" sz="1800" i="0" dirty="0">
              <a:effectLst/>
              <a:latin typeface="-apple-system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1800" i="0" dirty="0">
                <a:effectLst/>
                <a:latin typeface="-apple-system"/>
              </a:rPr>
              <a:t>-&gt; </a:t>
            </a:r>
            <a:r>
              <a:rPr lang="ko-KR" altLang="en-US" sz="1800" i="0" dirty="0">
                <a:effectLst/>
                <a:latin typeface="-apple-system"/>
              </a:rPr>
              <a:t>길 </a:t>
            </a:r>
            <a:r>
              <a:rPr lang="ko-KR" altLang="en-US" sz="1800" i="0" dirty="0" err="1">
                <a:effectLst/>
                <a:latin typeface="-apple-system"/>
              </a:rPr>
              <a:t>찾기같은</a:t>
            </a:r>
            <a:r>
              <a:rPr lang="ko-KR" altLang="en-US" sz="1800" i="0" dirty="0">
                <a:effectLst/>
                <a:latin typeface="-apple-system"/>
              </a:rPr>
              <a:t> </a:t>
            </a:r>
            <a:r>
              <a:rPr lang="ko-KR" altLang="en-US" sz="1800" b="1" i="0" dirty="0">
                <a:effectLst/>
                <a:latin typeface="-apple-system"/>
              </a:rPr>
              <a:t>불친절한 요소들을 제거</a:t>
            </a:r>
            <a:r>
              <a:rPr lang="ko-KR" altLang="en-US" sz="1800" i="0" dirty="0">
                <a:effectLst/>
                <a:latin typeface="-apple-system"/>
              </a:rPr>
              <a:t>하였고 </a:t>
            </a:r>
            <a:r>
              <a:rPr lang="ko-KR" altLang="en-US" sz="1800" b="1" i="0" dirty="0">
                <a:effectLst/>
                <a:latin typeface="-apple-system"/>
              </a:rPr>
              <a:t>어려움 정도도 조절</a:t>
            </a:r>
            <a:r>
              <a:rPr lang="ko-KR" altLang="en-US" sz="1800" i="0" dirty="0">
                <a:effectLst/>
                <a:latin typeface="-apple-system"/>
              </a:rPr>
              <a:t>할 수 있어 충분히 가볍게 즐길 수 있음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en-US" altLang="ko-KR" sz="1800" b="1" dirty="0">
                <a:effectLst/>
                <a:latin typeface="-apple-system"/>
              </a:rPr>
              <a:t>3</a:t>
            </a:r>
            <a:r>
              <a:rPr lang="ko-KR" altLang="en-US" sz="1800" b="1" i="0" dirty="0">
                <a:effectLst/>
                <a:latin typeface="-apple-system"/>
              </a:rPr>
              <a:t>번째 </a:t>
            </a:r>
            <a:r>
              <a:rPr lang="ko-KR" altLang="en-US" sz="1800" i="0" dirty="0">
                <a:effectLst/>
                <a:latin typeface="-apple-system"/>
              </a:rPr>
              <a:t>계층 대상 </a:t>
            </a:r>
            <a:r>
              <a:rPr lang="en-US" altLang="ko-KR" sz="1800" i="0" dirty="0">
                <a:effectLst/>
                <a:latin typeface="-apple-system"/>
              </a:rPr>
              <a:t>: [</a:t>
            </a:r>
            <a:r>
              <a:rPr lang="ko-KR" altLang="en-US" sz="1800" i="0" dirty="0" err="1">
                <a:effectLst/>
                <a:latin typeface="-apple-system"/>
              </a:rPr>
              <a:t>소울라이크에</a:t>
            </a:r>
            <a:r>
              <a:rPr lang="ko-KR" altLang="en-US" sz="1800" i="0" dirty="0">
                <a:effectLst/>
                <a:latin typeface="-apple-system"/>
              </a:rPr>
              <a:t> 대해 전혀 관심이 없지만 </a:t>
            </a:r>
            <a:r>
              <a:rPr lang="ko-KR" altLang="en-US" sz="1800" b="1" i="0" dirty="0">
                <a:effectLst/>
                <a:latin typeface="-apple-system"/>
              </a:rPr>
              <a:t>콘솔 게임을 즐겨하던 사람들</a:t>
            </a:r>
            <a:r>
              <a:rPr lang="en-US" altLang="ko-KR" sz="1800" i="0" dirty="0">
                <a:effectLst/>
                <a:latin typeface="-apple-system"/>
              </a:rPr>
              <a:t>]</a:t>
            </a:r>
            <a:endParaRPr lang="ko-KR" altLang="en-US" sz="1800" i="0" dirty="0">
              <a:effectLst/>
              <a:latin typeface="-apple-system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1800" i="0" dirty="0">
                <a:effectLst/>
                <a:latin typeface="-apple-system"/>
              </a:rPr>
              <a:t>-&gt; </a:t>
            </a:r>
            <a:r>
              <a:rPr lang="ko-KR" altLang="en-US" sz="1800" i="0" dirty="0">
                <a:effectLst/>
                <a:latin typeface="-apple-system"/>
              </a:rPr>
              <a:t>콘솔게임 대작들이 많이 채용하는 </a:t>
            </a:r>
            <a:r>
              <a:rPr lang="ko-KR" altLang="en-US" sz="1800" b="1" i="0" dirty="0" err="1">
                <a:effectLst/>
                <a:latin typeface="-apple-system"/>
              </a:rPr>
              <a:t>소울라이크의</a:t>
            </a:r>
            <a:r>
              <a:rPr lang="ko-KR" altLang="en-US" sz="1800" b="1" i="0" dirty="0">
                <a:effectLst/>
                <a:latin typeface="-apple-system"/>
              </a:rPr>
              <a:t> 전투시스템을 체험</a:t>
            </a:r>
            <a:r>
              <a:rPr lang="ko-KR" altLang="en-US" sz="1800" i="0" dirty="0">
                <a:effectLst/>
                <a:latin typeface="-apple-system"/>
              </a:rPr>
              <a:t>해볼 기회 제공</a:t>
            </a:r>
            <a:r>
              <a:rPr lang="ko-KR" altLang="en-US" sz="1700" i="0" dirty="0">
                <a:effectLst/>
                <a:latin typeface="-apple-system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7AC9A1-10A6-970B-76A8-CBBAB7CF9C3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A5758FC-CC1A-F463-C5DA-3DB2AB922E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F0ED5D40-3ABE-8C72-B4A1-812FFA601B1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FB44E09-4D45-F341-B169-F4C41C8A819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9EE2B48E-7387-6B97-B22B-689571D286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2334F6D-EBF5-1922-5F1C-A88AFF97989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5EEB98B-F2AF-E08E-632B-99EC1A1615B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7F2829ED-3B26-CFD3-6F23-E658A7211B11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004C23A0-AF02-D82F-F3C7-AB980303D30D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 결론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3C6FC6D2-6583-9EF0-AA81-7FBD144273C9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★ 국내외 콘솔게임 시장 규모의 확대와 콘솔 게임에서 </a:t>
            </a:r>
            <a:r>
              <a:rPr lang="ko-KR" altLang="en-US" dirty="0" err="1"/>
              <a:t>소울라이크의</a:t>
            </a:r>
            <a:r>
              <a:rPr lang="ko-KR" altLang="en-US" dirty="0"/>
              <a:t> 인기</a:t>
            </a: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★ 여러 게임 장르에서 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시스템을 채용하는 추세</a:t>
            </a: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dirty="0"/>
              <a:t>★ </a:t>
            </a:r>
            <a:r>
              <a:rPr lang="ko-KR" altLang="en-US" dirty="0" err="1"/>
              <a:t>소울라이크</a:t>
            </a:r>
            <a:r>
              <a:rPr lang="ko-KR" altLang="en-US" dirty="0"/>
              <a:t> 장르만의 불친절함과 불편함이 존재</a:t>
            </a:r>
            <a:endParaRPr lang="en-US" altLang="ko-KR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dirty="0"/>
              <a:t>-&gt;   </a:t>
            </a:r>
            <a:r>
              <a:rPr lang="ko-KR" altLang="en-US" dirty="0"/>
              <a:t>기존 </a:t>
            </a:r>
            <a:r>
              <a:rPr lang="ko-KR" altLang="en-US" dirty="0" err="1"/>
              <a:t>소울라이크의</a:t>
            </a:r>
            <a:r>
              <a:rPr lang="ko-KR" altLang="en-US" dirty="0"/>
              <a:t> 불친절함을 제거한 전투시스템에 초점을 맞춘 전투 시뮬레이터 기획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816525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619</TotalTime>
  <Words>978</Words>
  <Application>Microsoft Office PowerPoint</Application>
  <PresentationFormat>와이드스크린</PresentationFormat>
  <Paragraphs>164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-apple-system</vt:lpstr>
      <vt:lpstr>gg sans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성현석(2017114025)</cp:lastModifiedBy>
  <cp:revision>26</cp:revision>
  <dcterms:created xsi:type="dcterms:W3CDTF">2023-11-04T19:16:26Z</dcterms:created>
  <dcterms:modified xsi:type="dcterms:W3CDTF">2023-11-08T09:10:46Z</dcterms:modified>
</cp:coreProperties>
</file>

<file path=docProps/thumbnail.jpeg>
</file>